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68580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None/>
              <a:defRPr sz="4400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</a:defRPr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</a:defRPr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</a:defRPr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</a:defRPr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</a:defRPr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None/>
              <a:defRPr sz="4400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</a:defRPr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</a:defRPr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</a:defRPr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</a:defRPr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</a:defRPr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None/>
              <a:defRPr sz="4400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sz="3200">
                <a:solidFill>
                  <a:schemeClr val="dk1"/>
                </a:solidFill>
              </a:defRPr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sz="2800">
                <a:solidFill>
                  <a:schemeClr val="dk1"/>
                </a:solidFill>
              </a:defRPr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sz="2400">
                <a:solidFill>
                  <a:schemeClr val="dk1"/>
                </a:solidFill>
              </a:defRPr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sz="2000">
                <a:solidFill>
                  <a:schemeClr val="dk1"/>
                </a:solidFill>
              </a:defRPr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sz="2000">
                <a:solidFill>
                  <a:schemeClr val="dk1"/>
                </a:solidFill>
              </a:defRPr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baseline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 b="0" baseline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baseline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baseline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baseline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baseline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baseline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baseline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baseline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baseline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defRPr b="1" sz="4000" cap="none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rgbClr val="888888"/>
              </a:buClr>
              <a:buNone/>
              <a:defRPr sz="2000">
                <a:solidFill>
                  <a:srgbClr val="888888"/>
                </a:solidFill>
              </a:defRPr>
            </a:lvl1pPr>
            <a:lvl2pPr indent="0" marL="457200" rtl="0">
              <a:spcBef>
                <a:spcPts val="0"/>
              </a:spcBef>
              <a:buClr>
                <a:srgbClr val="888888"/>
              </a:buClr>
              <a:buNone/>
              <a:defRPr sz="1800">
                <a:solidFill>
                  <a:srgbClr val="888888"/>
                </a:solidFill>
              </a:defRPr>
            </a:lvl2pPr>
            <a:lvl3pPr indent="0" marL="914400" rtl="0">
              <a:spcBef>
                <a:spcPts val="0"/>
              </a:spcBef>
              <a:buClr>
                <a:srgbClr val="888888"/>
              </a:buClr>
              <a:buNone/>
              <a:defRPr sz="1600">
                <a:solidFill>
                  <a:srgbClr val="888888"/>
                </a:solidFill>
              </a:defRPr>
            </a:lvl3pPr>
            <a:lvl4pPr indent="0" marL="1371600" rtl="0">
              <a:spcBef>
                <a:spcPts val="0"/>
              </a:spcBef>
              <a:buClr>
                <a:srgbClr val="888888"/>
              </a:buClr>
              <a:buNone/>
              <a:defRPr sz="1400">
                <a:solidFill>
                  <a:srgbClr val="888888"/>
                </a:solidFill>
              </a:defRPr>
            </a:lvl4pPr>
            <a:lvl5pPr indent="0" marL="1828800" rtl="0">
              <a:spcBef>
                <a:spcPts val="0"/>
              </a:spcBef>
              <a:buClr>
                <a:srgbClr val="888888"/>
              </a:buClr>
              <a:buNone/>
              <a:defRPr sz="1400">
                <a:solidFill>
                  <a:srgbClr val="888888"/>
                </a:solidFill>
              </a:defRPr>
            </a:lvl5pPr>
            <a:lvl6pPr indent="0" marL="2286000" rtl="0">
              <a:spcBef>
                <a:spcPts val="0"/>
              </a:spcBef>
              <a:buClr>
                <a:srgbClr val="888888"/>
              </a:buClr>
              <a:buNone/>
              <a:defRPr sz="1400">
                <a:solidFill>
                  <a:srgbClr val="888888"/>
                </a:solidFill>
              </a:defRPr>
            </a:lvl6pPr>
            <a:lvl7pPr indent="0" marL="2743200" rtl="0">
              <a:spcBef>
                <a:spcPts val="0"/>
              </a:spcBef>
              <a:buClr>
                <a:srgbClr val="888888"/>
              </a:buClr>
              <a:buNone/>
              <a:defRPr sz="1400">
                <a:solidFill>
                  <a:srgbClr val="888888"/>
                </a:solidFill>
              </a:defRPr>
            </a:lvl7pPr>
            <a:lvl8pPr indent="0" marL="3200400" rtl="0">
              <a:spcBef>
                <a:spcPts val="0"/>
              </a:spcBef>
              <a:buClr>
                <a:srgbClr val="888888"/>
              </a:buClr>
              <a:buNone/>
              <a:defRPr sz="1400">
                <a:solidFill>
                  <a:srgbClr val="888888"/>
                </a:solidFill>
              </a:defRPr>
            </a:lvl8pPr>
            <a:lvl9pPr indent="0" marL="3657600" rtl="0">
              <a:spcBef>
                <a:spcPts val="0"/>
              </a:spcBef>
              <a:buClr>
                <a:srgbClr val="888888"/>
              </a:buClr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None/>
              <a:defRPr sz="4400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defRPr sz="2000"/>
            </a:lvl3pPr>
            <a:lvl4pPr rtl="0">
              <a:spcBef>
                <a:spcPts val="0"/>
              </a:spcBef>
              <a:defRPr sz="1800"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defRPr sz="2000"/>
            </a:lvl3pPr>
            <a:lvl4pPr rtl="0">
              <a:spcBef>
                <a:spcPts val="0"/>
              </a:spcBef>
              <a:defRPr sz="1800"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None/>
              <a:defRPr b="1" sz="2400"/>
            </a:lvl1pPr>
            <a:lvl2pPr indent="0" marL="457200" rtl="0">
              <a:spcBef>
                <a:spcPts val="0"/>
              </a:spcBef>
              <a:buNone/>
              <a:defRPr b="1" sz="2000"/>
            </a:lvl2pPr>
            <a:lvl3pPr indent="0" marL="914400" rtl="0">
              <a:spcBef>
                <a:spcPts val="0"/>
              </a:spcBef>
              <a:buNone/>
              <a:defRPr b="1" sz="1800"/>
            </a:lvl3pPr>
            <a:lvl4pPr indent="0" marL="1371600" rtl="0">
              <a:spcBef>
                <a:spcPts val="0"/>
              </a:spcBef>
              <a:buNone/>
              <a:defRPr b="1" sz="1600"/>
            </a:lvl4pPr>
            <a:lvl5pPr indent="0" marL="1828800" rtl="0">
              <a:spcBef>
                <a:spcPts val="0"/>
              </a:spcBef>
              <a:buNone/>
              <a:defRPr b="1" sz="1600"/>
            </a:lvl5pPr>
            <a:lvl6pPr indent="0" marL="2286000" rtl="0">
              <a:spcBef>
                <a:spcPts val="0"/>
              </a:spcBef>
              <a:buNone/>
              <a:defRPr b="1" sz="1600"/>
            </a:lvl6pPr>
            <a:lvl7pPr indent="0" marL="2743200" rtl="0">
              <a:spcBef>
                <a:spcPts val="0"/>
              </a:spcBef>
              <a:buNone/>
              <a:defRPr b="1" sz="1600"/>
            </a:lvl7pPr>
            <a:lvl8pPr indent="0" marL="3200400" rtl="0">
              <a:spcBef>
                <a:spcPts val="0"/>
              </a:spcBef>
              <a:buNone/>
              <a:defRPr b="1" sz="1600"/>
            </a:lvl8pPr>
            <a:lvl9pPr indent="0" marL="3657600" rtl="0">
              <a:spcBef>
                <a:spcPts val="0"/>
              </a:spcBef>
              <a:buNone/>
              <a:defRPr b="1" sz="1600"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/>
        </p:txBody>
      </p:sp>
      <p:sp>
        <p:nvSpPr>
          <p:cNvPr id="43" name="Shape 43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None/>
              <a:defRPr b="1" sz="2400"/>
            </a:lvl1pPr>
            <a:lvl2pPr indent="0" marL="457200" rtl="0">
              <a:spcBef>
                <a:spcPts val="0"/>
              </a:spcBef>
              <a:buNone/>
              <a:defRPr b="1" sz="2000"/>
            </a:lvl2pPr>
            <a:lvl3pPr indent="0" marL="914400" rtl="0">
              <a:spcBef>
                <a:spcPts val="0"/>
              </a:spcBef>
              <a:buNone/>
              <a:defRPr b="1" sz="1800"/>
            </a:lvl3pPr>
            <a:lvl4pPr indent="0" marL="1371600" rtl="0">
              <a:spcBef>
                <a:spcPts val="0"/>
              </a:spcBef>
              <a:buNone/>
              <a:defRPr b="1" sz="1600"/>
            </a:lvl4pPr>
            <a:lvl5pPr indent="0" marL="1828800" rtl="0">
              <a:spcBef>
                <a:spcPts val="0"/>
              </a:spcBef>
              <a:buNone/>
              <a:defRPr b="1" sz="1600"/>
            </a:lvl5pPr>
            <a:lvl6pPr indent="0" marL="2286000" rtl="0">
              <a:spcBef>
                <a:spcPts val="0"/>
              </a:spcBef>
              <a:buNone/>
              <a:defRPr b="1" sz="1600"/>
            </a:lvl6pPr>
            <a:lvl7pPr indent="0" marL="2743200" rtl="0">
              <a:spcBef>
                <a:spcPts val="0"/>
              </a:spcBef>
              <a:buNone/>
              <a:defRPr b="1" sz="1600"/>
            </a:lvl7pPr>
            <a:lvl8pPr indent="0" marL="3200400" rtl="0">
              <a:spcBef>
                <a:spcPts val="0"/>
              </a:spcBef>
              <a:buNone/>
              <a:defRPr b="1" sz="1600"/>
            </a:lvl8pPr>
            <a:lvl9pPr indent="0" marL="3657600" rtl="0">
              <a:spcBef>
                <a:spcPts val="0"/>
              </a:spcBef>
              <a:buNone/>
              <a:defRPr b="1" sz="1600"/>
            </a:lvl9pPr>
          </a:lstStyle>
          <a:p/>
        </p:txBody>
      </p:sp>
      <p:sp>
        <p:nvSpPr>
          <p:cNvPr id="44" name="Shape 44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0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600"/>
            </a:lvl4pPr>
            <a:lvl5pPr rtl="0">
              <a:spcBef>
                <a:spcPts val="0"/>
              </a:spcBef>
              <a:defRPr sz="1600"/>
            </a:lvl5pPr>
            <a:lvl6pPr rtl="0">
              <a:spcBef>
                <a:spcPts val="0"/>
              </a:spcBef>
              <a:defRPr sz="1600"/>
            </a:lvl6pPr>
            <a:lvl7pPr rtl="0">
              <a:spcBef>
                <a:spcPts val="0"/>
              </a:spcBef>
              <a:defRPr sz="1600"/>
            </a:lvl7pPr>
            <a:lvl8pPr rtl="0">
              <a:spcBef>
                <a:spcPts val="0"/>
              </a:spcBef>
              <a:defRPr sz="1600"/>
            </a:lvl8pPr>
            <a:lvl9pPr rtl="0">
              <a:spcBef>
                <a:spcPts val="0"/>
              </a:spcBef>
              <a:defRPr sz="1600"/>
            </a:lvl9pPr>
          </a:lstStyle>
          <a:p/>
        </p:txBody>
      </p:sp>
      <p:sp>
        <p:nvSpPr>
          <p:cNvPr id="45" name="Shape 4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None/>
              <a:defRPr sz="4400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 b="1" sz="20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 sz="2800"/>
            </a:lvl2pPr>
            <a:lvl3pPr rtl="0">
              <a:spcBef>
                <a:spcPts val="0"/>
              </a:spcBef>
              <a:defRPr sz="2400"/>
            </a:lvl3pPr>
            <a:lvl4pPr rtl="0">
              <a:spcBef>
                <a:spcPts val="0"/>
              </a:spcBef>
              <a:defRPr sz="2000"/>
            </a:lvl4pPr>
            <a:lvl5pPr rtl="0">
              <a:spcBef>
                <a:spcPts val="0"/>
              </a:spcBef>
              <a:defRPr sz="2000"/>
            </a:lvl5pPr>
            <a:lvl6pPr rtl="0">
              <a:spcBef>
                <a:spcPts val="0"/>
              </a:spcBef>
              <a:defRPr sz="2000"/>
            </a:lvl6pPr>
            <a:lvl7pPr rtl="0">
              <a:spcBef>
                <a:spcPts val="0"/>
              </a:spcBef>
              <a:defRPr sz="2000"/>
            </a:lvl7pPr>
            <a:lvl8pPr rtl="0">
              <a:spcBef>
                <a:spcPts val="0"/>
              </a:spcBef>
              <a:defRPr sz="2000"/>
            </a:lvl8pPr>
            <a:lvl9pPr rtl="0">
              <a:spcBef>
                <a:spcPts val="0"/>
              </a:spcBef>
              <a:defRPr sz="2000"/>
            </a:lvl9pPr>
          </a:lstStyle>
          <a:p/>
        </p:txBody>
      </p:sp>
      <p:sp>
        <p:nvSpPr>
          <p:cNvPr id="56" name="Shape 5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None/>
              <a:defRPr sz="1400"/>
            </a:lvl1pPr>
            <a:lvl2pPr indent="0" marL="457200" rtl="0">
              <a:spcBef>
                <a:spcPts val="0"/>
              </a:spcBef>
              <a:buNone/>
              <a:defRPr sz="1200"/>
            </a:lvl2pPr>
            <a:lvl3pPr indent="0" marL="914400" rtl="0">
              <a:spcBef>
                <a:spcPts val="0"/>
              </a:spcBef>
              <a:buNone/>
              <a:defRPr sz="1000"/>
            </a:lvl3pPr>
            <a:lvl4pPr indent="0" marL="1371600" rtl="0">
              <a:spcBef>
                <a:spcPts val="0"/>
              </a:spcBef>
              <a:buNone/>
              <a:defRPr sz="900"/>
            </a:lvl4pPr>
            <a:lvl5pPr indent="0" marL="1828800" rtl="0">
              <a:spcBef>
                <a:spcPts val="0"/>
              </a:spcBef>
              <a:buNone/>
              <a:defRPr sz="900"/>
            </a:lvl5pPr>
            <a:lvl6pPr indent="0" marL="2286000" rtl="0">
              <a:spcBef>
                <a:spcPts val="0"/>
              </a:spcBef>
              <a:buNone/>
              <a:defRPr sz="900"/>
            </a:lvl6pPr>
            <a:lvl7pPr indent="0" marL="2743200" rtl="0">
              <a:spcBef>
                <a:spcPts val="0"/>
              </a:spcBef>
              <a:buNone/>
              <a:defRPr sz="900"/>
            </a:lvl7pPr>
            <a:lvl8pPr indent="0" marL="3200400" rtl="0">
              <a:spcBef>
                <a:spcPts val="0"/>
              </a:spcBef>
              <a:buNone/>
              <a:defRPr sz="900"/>
            </a:lvl8pPr>
            <a:lvl9pPr indent="0" marL="3657600" rtl="0">
              <a:spcBef>
                <a:spcPts val="0"/>
              </a:spcBef>
              <a:buNone/>
              <a:defRPr sz="900"/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 b="1" sz="20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None/>
              <a:defRPr sz="1400"/>
            </a:lvl1pPr>
            <a:lvl2pPr indent="0" marL="457200" rtl="0">
              <a:spcBef>
                <a:spcPts val="0"/>
              </a:spcBef>
              <a:buNone/>
              <a:defRPr sz="1200"/>
            </a:lvl2pPr>
            <a:lvl3pPr indent="0" marL="914400" rtl="0">
              <a:spcBef>
                <a:spcPts val="0"/>
              </a:spcBef>
              <a:buNone/>
              <a:defRPr sz="1000"/>
            </a:lvl3pPr>
            <a:lvl4pPr indent="0" marL="1371600" rtl="0">
              <a:spcBef>
                <a:spcPts val="0"/>
              </a:spcBef>
              <a:buNone/>
              <a:defRPr sz="900"/>
            </a:lvl4pPr>
            <a:lvl5pPr indent="0" marL="1828800" rtl="0">
              <a:spcBef>
                <a:spcPts val="0"/>
              </a:spcBef>
              <a:buNone/>
              <a:defRPr sz="900"/>
            </a:lvl5pPr>
            <a:lvl6pPr indent="0" marL="2286000" rtl="0">
              <a:spcBef>
                <a:spcPts val="0"/>
              </a:spcBef>
              <a:buNone/>
              <a:defRPr sz="900"/>
            </a:lvl6pPr>
            <a:lvl7pPr indent="0" marL="2743200" rtl="0">
              <a:spcBef>
                <a:spcPts val="0"/>
              </a:spcBef>
              <a:buNone/>
              <a:defRPr sz="900"/>
            </a:lvl7pPr>
            <a:lvl8pPr indent="0" marL="3200400" rtl="0">
              <a:spcBef>
                <a:spcPts val="0"/>
              </a:spcBef>
              <a:buNone/>
              <a:defRPr sz="900"/>
            </a:lvl8pPr>
            <a:lvl9pPr indent="0" marL="3657600" rtl="0">
              <a:spcBef>
                <a:spcPts val="0"/>
              </a:spcBef>
              <a:buNone/>
              <a:defRPr sz="900"/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baseline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 b="0" baseline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marL="74295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 b="0" baseline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marL="11430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 b="0" baseline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marL="1600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 b="0" baseline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marL="20574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 b="0" baseline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baseline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baseline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baseline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b="0" baseline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png"/><Relationship Id="rId4" Type="http://schemas.openxmlformats.org/officeDocument/2006/relationships/hyperlink" Target="http://biostats.usc.edu/Quanto.html" TargetMode="External"/><Relationship Id="rId5" Type="http://schemas.openxmlformats.org/officeDocument/2006/relationships/hyperlink" Target="http://pngu.mgh.harvard.edu/~purcell/gpc/" TargetMode="External"/><Relationship Id="rId6" Type="http://schemas.openxmlformats.org/officeDocument/2006/relationships/hyperlink" Target="http://csg.sph.umich.edu/abecasis/CaTS/" TargetMode="External"/><Relationship Id="rId7" Type="http://schemas.openxmlformats.org/officeDocument/2006/relationships/hyperlink" Target="http://dceg.cancer.gov/tools/design/power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285750" y="2143125"/>
            <a:ext cx="8858249" cy="12858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0000"/>
              </a:buClr>
              <a:buSzPct val="25000"/>
              <a:buFont typeface="Times New Roman"/>
              <a:buNone/>
            </a:pPr>
            <a:r>
              <a:rPr b="1" baseline="0" i="0" lang="en-US" sz="4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14. Genetic Association Studies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37" y="195263"/>
            <a:ext cx="8620124" cy="646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899591" y="6370350"/>
            <a:ext cx="5472607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그림14-4. 연관성 연구(case-control study)에서 대상시료의 선발기준</a:t>
            </a:r>
          </a:p>
        </p:txBody>
      </p:sp>
      <p:sp>
        <p:nvSpPr>
          <p:cNvPr id="140" name="Shape 140"/>
          <p:cNvSpPr/>
          <p:nvPr/>
        </p:nvSpPr>
        <p:spPr>
          <a:xfrm>
            <a:off x="684143" y="-27383"/>
            <a:ext cx="4031872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⓶ 연구 대상 표현형(형질)의 선별 기준: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87" y="200025"/>
            <a:ext cx="8582025" cy="64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1115616" y="5013176"/>
            <a:ext cx="7344815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그림 14-5. 연구대상 표현형의 선별 기준. </a:t>
            </a:r>
            <a:r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출처: Carson CS et al. (2004). Nature 429:446-452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5897610" y="3933055"/>
            <a:ext cx="2994868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많은 유전자와 환경에 의해 유발되는 질병보다는 특정 유전자와의 연관성이 보다 높게 나타날 것으로 기대 =&gt; 중간형질과 연계된 질병의 유전적 원인 규명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512" y="204788"/>
            <a:ext cx="8562975" cy="6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/>
          <p:nvPr/>
        </p:nvSpPr>
        <p:spPr>
          <a:xfrm>
            <a:off x="282595" y="-27383"/>
            <a:ext cx="4834977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⓷ 분석에 사용할 시료의 수(sample size) 결정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3878814" y="6021287"/>
            <a:ext cx="475252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4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Quanto</a:t>
            </a:r>
            <a:r>
              <a:rPr b="0" baseline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baseline="0" i="0" lang="en-US" sz="14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Genetic Power Calculator(GPC)</a:t>
            </a:r>
            <a:r>
              <a:rPr b="0" baseline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baseline="0" i="0" lang="en-US" sz="14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CaTS</a:t>
            </a:r>
            <a:r>
              <a:rPr b="0" baseline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baseline="0" i="0" lang="en-US" sz="14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Power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512" y="219075"/>
            <a:ext cx="8562975" cy="64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899591" y="6370350"/>
            <a:ext cx="7848871" cy="492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그림14-6. 유전자 빈도와 질병의 상대적 위험도(relative risk)에 따른 적정 시료 수. </a:t>
            </a:r>
            <a:r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n=case-contro의 수를 나타냄. 출처: Bostein D and Risch N. (2003) Nat Genet Supplement 33:228-237.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650" y="180975"/>
            <a:ext cx="8648699" cy="649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0" y="908720"/>
            <a:ext cx="9144000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표14-1. 상대적 위험도의 차이에 따른 집단(case-control)의 유전자 빈도 차이 추정치 (위험 유전자형: 집단 내 10% 존재하는 경우)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462" y="195263"/>
            <a:ext cx="8601074" cy="646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512" y="200025"/>
            <a:ext cx="8562975" cy="64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/>
          <p:nvPr/>
        </p:nvSpPr>
        <p:spPr>
          <a:xfrm>
            <a:off x="1828847" y="269612"/>
            <a:ext cx="404278" cy="473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⓸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00025"/>
            <a:ext cx="8572500" cy="64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37" y="200025"/>
            <a:ext cx="8620124" cy="64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3437801" y="286062"/>
            <a:ext cx="404278" cy="473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⓹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37" y="209550"/>
            <a:ext cx="8620124" cy="64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4067944" y="2132856"/>
            <a:ext cx="5076055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혈액에서 DNA 추출. 많은 양의 유전체 분석이 필요한 경우 Epstein Barr Virus(EBV)로 불멸화를 유도하여 EBV-transformed B cell line을 만들어 필요할 때마다 DNA를 계속적으로 뽑아냄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4067944" y="2808510"/>
            <a:ext cx="5076055" cy="492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유전성 복합성과 표현형적 복합성이 동시에 관여하기 때문에 정확한 임상정보의 수집과 질병의 세부 유형 분류가 중요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4067944" y="3568660"/>
            <a:ext cx="5076055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유전자와 환경의 상호작용 효과를 이해하는데 유용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37" y="204788"/>
            <a:ext cx="8620124" cy="6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179511" y="899428"/>
            <a:ext cx="28699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연관성 연구의 의미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7101245" y="4337921"/>
            <a:ext cx="1647218" cy="32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Amerian in USA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251519" y="5949280"/>
            <a:ext cx="8784976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질병 원인 유전자를 발굴하기 위해서는 질병의 직접적이 원인이 되는 연관성이나 LD 관계로 질병의 원인 유전자와 가까이에 존재하는 유전마커 간의 연관성을 찾게 되며, 다른 종류의 연관성은 질병의 원인과 직접적인 관련성은 없는 경우임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175" y="195263"/>
            <a:ext cx="8629649" cy="646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827583" y="5661248"/>
            <a:ext cx="7848871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그림14-7. 유전 연관성 연구에서 개체 선발의 2가지 방법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512" y="195263"/>
            <a:ext cx="8562975" cy="646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4932039" y="2852935"/>
            <a:ext cx="4032448" cy="1708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통계적 파워를 높이기 위한 SNP 선별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SNPs: allele freq. &gt;=5%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반복된 영역보다 고유한 유전체 영역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코딩 부위의 nonsynonymous SNP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프로모터 부위의 regulatory SNP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유전적 연관성을 고려하여 htSNP이나 이웃한 SNP 간의 상관 계수가 높은 SNP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462" y="223837"/>
            <a:ext cx="8601074" cy="64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37" y="204788"/>
            <a:ext cx="8620124" cy="6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5652119" y="1772816"/>
            <a:ext cx="12241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&lt;1%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5454678" y="2136338"/>
            <a:ext cx="3779911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Heterozygotes 초과: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3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생물학적 원인</a:t>
            </a:r>
            <a:r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다른 생존율의 차이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3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기술적 원인</a:t>
            </a:r>
            <a:r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두 유전자형의 구분이 제대로 안됨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1300">
                <a:solidFill>
                  <a:schemeClr val="dk1"/>
                </a:solidFill>
              </a:rPr>
              <a:t>omo</a:t>
            </a:r>
            <a:r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zygote 초과: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3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생물학적 원인</a:t>
            </a:r>
            <a:r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집단의 유전적 차이, 치사 유전자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3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기술적 원인</a:t>
            </a:r>
            <a:r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특정 유전자형의 구분이 안됨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25" y="190500"/>
            <a:ext cx="8591550" cy="647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/>
        </p:nvSpPr>
        <p:spPr>
          <a:xfrm>
            <a:off x="683568" y="5229200"/>
            <a:ext cx="36724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그림 14-8. SNP genotype 데이터의 분석 흐름도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179511" y="44623"/>
            <a:ext cx="38164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(4) 통계분석 (statistical analysis)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412" y="195263"/>
            <a:ext cx="8639174" cy="646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294296" y="1988840"/>
            <a:ext cx="4493726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표14-2. 유전 연관성 연구에서 데이터의 종류별 통계 분석 방법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37" y="188640"/>
            <a:ext cx="8620124" cy="6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2123727" y="6564853"/>
            <a:ext cx="489654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그림 14-9. 유전모형(genetic mode) 별 범주형 데이터 분석기법</a:t>
            </a:r>
          </a:p>
        </p:txBody>
      </p:sp>
      <p:sp>
        <p:nvSpPr>
          <p:cNvPr id="240" name="Shape 240"/>
          <p:cNvSpPr/>
          <p:nvPr/>
        </p:nvSpPr>
        <p:spPr>
          <a:xfrm>
            <a:off x="1763688" y="267103"/>
            <a:ext cx="471604" cy="473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⓵ 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1964307"/>
            <a:ext cx="8285162" cy="614521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/>
          <p:nvPr/>
        </p:nvSpPr>
        <p:spPr>
          <a:xfrm>
            <a:off x="3059832" y="2019176"/>
            <a:ext cx="404278" cy="473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⓷</a:t>
            </a:r>
          </a:p>
        </p:txBody>
      </p:sp>
      <p:sp>
        <p:nvSpPr>
          <p:cNvPr id="247" name="Shape 247"/>
          <p:cNvSpPr/>
          <p:nvPr/>
        </p:nvSpPr>
        <p:spPr>
          <a:xfrm>
            <a:off x="2843808" y="116631"/>
            <a:ext cx="3663181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⓶ 연속형 데이터의 통계 분석 방법 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395536" y="980728"/>
            <a:ext cx="7992887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연속형 데이터는 질병의 유무와 직접적으로 연관되어 있지만 질병의 한 표시인자로 질병 연관성 연구에서 빈번히 분석.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37" y="171450"/>
            <a:ext cx="8620124" cy="65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37" y="195263"/>
            <a:ext cx="8620124" cy="646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512" y="190500"/>
            <a:ext cx="8562975" cy="64769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2987824" y="2852935"/>
            <a:ext cx="288032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그림14-1. 연관성 연구의 기본 개념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5580112" y="6176917"/>
            <a:ext cx="2376263" cy="492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예) 당뇨환자에서 비만도, 천식 환자에서 total IgE 농도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87" y="214312"/>
            <a:ext cx="8582025" cy="64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1187624" y="5877271"/>
            <a:ext cx="36724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그림 14-10. Permutation test의 방법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hape 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25" y="195263"/>
            <a:ext cx="8591550" cy="646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285750" y="2143125"/>
            <a:ext cx="8858249" cy="12858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0000"/>
              </a:buClr>
              <a:buSzPct val="25000"/>
              <a:buFont typeface="Times New Roman"/>
              <a:buNone/>
            </a:pPr>
            <a:r>
              <a:rPr b="1" baseline="0" i="0" lang="en-US" sz="36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Genome-wide Association Study (GWAS)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179511" y="44623"/>
            <a:ext cx="28699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전장유전체연관성연구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25" y="219075"/>
            <a:ext cx="8591550" cy="64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107504" y="107340"/>
            <a:ext cx="35283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(1) 전장유전체연관성의 개요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85738"/>
            <a:ext cx="8572500" cy="64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395536" y="6395264"/>
            <a:ext cx="259228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그림 14-11. GWAS 분석 과정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Shape 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462" y="185738"/>
            <a:ext cx="8601074" cy="648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hape 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650" y="190500"/>
            <a:ext cx="8648699" cy="647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251519" y="6320353"/>
            <a:ext cx="338437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그림 14-12. GWAS 분석의 진단 분석 결과들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25" y="180975"/>
            <a:ext cx="8591550" cy="649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hape 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37" y="204788"/>
            <a:ext cx="8620124" cy="6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hape 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37" y="200025"/>
            <a:ext cx="8620124" cy="64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395536" y="4869160"/>
            <a:ext cx="5328591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그림 14-13. 노인성 황반변성의 원인 유전자를 발견한 최초의 GWAS 분석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107504" y="-49685"/>
            <a:ext cx="55446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(2) 전장유전체연관성연구의 몇 가지 대표적인 보기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87" y="219075"/>
            <a:ext cx="8582025" cy="64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37" y="204788"/>
            <a:ext cx="8620124" cy="6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/>
        </p:nvSpPr>
        <p:spPr>
          <a:xfrm>
            <a:off x="261937" y="6093296"/>
            <a:ext cx="675833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그림 14-14. 영국의 대규모 case-control 연구를 통한 7개 만성질환의 전장유전체 연관성 분석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87" y="223837"/>
            <a:ext cx="8582025" cy="64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/>
        </p:nvSpPr>
        <p:spPr>
          <a:xfrm>
            <a:off x="611560" y="6551403"/>
            <a:ext cx="489654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그림 14-15. 전장유전체연관성연구로 발굴된 질병 원인 유전자 지도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25" y="223837"/>
            <a:ext cx="8591550" cy="64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Shape 3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512" y="228600"/>
            <a:ext cx="8562975" cy="640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107504" y="-49685"/>
            <a:ext cx="55446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(3) 전장유전체연관성연구에 대한 메타분석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Shape 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175" y="195263"/>
            <a:ext cx="8629649" cy="646747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314562" y="6615282"/>
            <a:ext cx="749779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표14-3. GWAS data를 이용한 메타 분석에서 발굴된 총 유전자위(loci)별 설명가능한 유전변이의 정도(%)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23" y="116631"/>
            <a:ext cx="8676456" cy="64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611560" y="6551403"/>
            <a:ext cx="4896543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그림 14-17. GWAS loci에 대한 기능 분석 및 해석 과정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107504" y="-49685"/>
            <a:ext cx="58326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(4) 발굴된 GWAS loci에 대한 기능 분석 및 해석 과정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650" y="195263"/>
            <a:ext cx="8648699" cy="646747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/>
        </p:nvSpPr>
        <p:spPr>
          <a:xfrm>
            <a:off x="107504" y="-49685"/>
            <a:ext cx="37444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(5) 전장유전체연관성연구의 한계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190500"/>
            <a:ext cx="8572500" cy="6476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395536" y="980728"/>
            <a:ext cx="749779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표14-4. GWAS 분석에서 발굴된 복합형질에 대한 유전자위 숫자와 설명 가능한 유전력의 정도(%)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/>
        </p:nvSpPr>
        <p:spPr>
          <a:xfrm>
            <a:off x="539552" y="692695"/>
            <a:ext cx="8064896" cy="2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Missing heritability의 원인 (Dermizakis ET and Clark, 2009)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희귀 대립유전자형 (rare low-frequency alleles) 정보의 부재</a:t>
            </a:r>
          </a:p>
          <a:p>
            <a:pPr indent="11430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표현형에 미치는 다수의 원인 유전자위가 관여할 가능성 (locus heterogeneity)</a:t>
            </a:r>
          </a:p>
          <a:p>
            <a:pPr indent="11430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유전자-유전자 또는 유전자-환경의 상호작용이 작용하는 경우</a:t>
            </a:r>
          </a:p>
          <a:p>
            <a:pPr indent="11430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epigenetic 변이가 작용하는 경우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25" y="195263"/>
            <a:ext cx="8591550" cy="646747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/>
        </p:nvSpPr>
        <p:spPr>
          <a:xfrm>
            <a:off x="107504" y="-49685"/>
            <a:ext cx="42484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(6) 연관성 연구의 문제점 및 해결 방안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25" y="195263"/>
            <a:ext cx="8591550" cy="646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827583" y="4797151"/>
            <a:ext cx="756083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그림 14-2. 연관성 연구의 직접 방법(후보유전자 방법)과 간접 방법(genome-wide 연관성 연구방법)의 비교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79511" y="44623"/>
            <a:ext cx="28699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연관성 연구의 개요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Shape 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25" y="185738"/>
            <a:ext cx="8591550" cy="648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Shape 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512" y="200025"/>
            <a:ext cx="8562975" cy="64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25" y="285750"/>
            <a:ext cx="8591699" cy="64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 txBox="1"/>
          <p:nvPr/>
        </p:nvSpPr>
        <p:spPr>
          <a:xfrm>
            <a:off x="314562" y="6615282"/>
            <a:ext cx="749779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그림 14-18. Genetic association database와 HuGE Navigator의 검색창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987" y="190500"/>
            <a:ext cx="8582025" cy="647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611560" y="5517232"/>
            <a:ext cx="36724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그림 14-3. 다단계 분석방법을 이용한 연관성 연구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4788023" y="2132856"/>
            <a:ext cx="165618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유의적인 유전변이형 마커만을 선별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4860032" y="3399382"/>
            <a:ext cx="165618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유전변이형 마커에서 고도의 유의성 확인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4860032" y="5033441"/>
            <a:ext cx="2376263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=&gt; 고도의 유의성 확인된 마커 주변에 존재하는 다른 유전변이형에 대한 연관성 분석을 추가로 수행할 필요성 있음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462" y="195263"/>
            <a:ext cx="8601074" cy="646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179511" y="44623"/>
            <a:ext cx="28699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연관성 연구의 방법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14312"/>
            <a:ext cx="8572500" cy="64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462" y="214312"/>
            <a:ext cx="8601074" cy="64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2080966" y="301181"/>
            <a:ext cx="471604" cy="473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buSzPct val="25000"/>
              <a:buNone/>
            </a:pPr>
            <a:r>
              <a:rPr b="1" baseline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⓵ 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